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6" r:id="rId11"/>
    <p:sldId id="267" r:id="rId12"/>
    <p:sldId id="273" r:id="rId13"/>
    <p:sldId id="272" r:id="rId14"/>
    <p:sldId id="274" r:id="rId15"/>
    <p:sldId id="275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05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[4/7]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𝑊𝑒𝑖𝑔h𝑡𝑒𝑑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600" dirty="0"/>
                        </a:p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𝑊𝑒𝑖𝑔h𝑡𝑒𝑑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oMath>
                          </a14:m>
                          <a:r>
                            <a:rPr lang="en-US" sz="1600" dirty="0"/>
                            <a:t> *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199764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1" t="-89634" r="-102116" b="-353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398" t="-89634" r="-390" b="-353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21" y="5151815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</p:spTree>
    <p:extLst>
      <p:ext uri="{BB962C8B-B14F-4D97-AF65-F5344CB8AC3E}">
        <p14:creationId xmlns:p14="http://schemas.microsoft.com/office/powerpoint/2010/main" val="13346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3" y="5481443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4" y="1196485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2" y="1571338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244552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196485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1580668"/>
            <a:ext cx="3669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049285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29411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356216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027443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26549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19648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156768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47778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196485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1550429"/>
            <a:ext cx="3669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3" y="5357231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01904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26387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350869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3998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22652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45705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[6/7] Grad-CAM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037B8-F75C-0A53-649F-C2645CB0CA8E}"/>
              </a:ext>
            </a:extLst>
          </p:cNvPr>
          <p:cNvSpPr txBox="1"/>
          <p:nvPr/>
        </p:nvSpPr>
        <p:spPr>
          <a:xfrm>
            <a:off x="756123" y="5321091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Model Fold = 3, Challenge = 2, Split = Validation, Attention Map =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CE8AC0-069E-9557-BF3E-B658188510CB}"/>
              </a:ext>
            </a:extLst>
          </p:cNvPr>
          <p:cNvGrpSpPr/>
          <p:nvPr/>
        </p:nvGrpSpPr>
        <p:grpSpPr>
          <a:xfrm>
            <a:off x="756122" y="1702589"/>
            <a:ext cx="10597676" cy="3044522"/>
            <a:chOff x="1039780" y="1788317"/>
            <a:chExt cx="10170483" cy="29217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1FA3FE-D1DD-D9FB-EEAD-67BC80313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" t="1289" r="87094" b="1702"/>
            <a:stretch/>
          </p:blipFill>
          <p:spPr>
            <a:xfrm>
              <a:off x="1039780" y="1788319"/>
              <a:ext cx="1409700" cy="2921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4D24FB-A479-BE25-F411-A2DC8315D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73" t="1290" r="62325" b="1703"/>
            <a:stretch/>
          </p:blipFill>
          <p:spPr>
            <a:xfrm>
              <a:off x="2498725" y="1788319"/>
              <a:ext cx="1409700" cy="2921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3FA4B-CCA7-DE17-0D03-C49D1EA0C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300" t="1217" r="25221" b="1723"/>
            <a:stretch/>
          </p:blipFill>
          <p:spPr>
            <a:xfrm>
              <a:off x="3961042" y="1788935"/>
              <a:ext cx="1406032" cy="29211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D19F32-184B-6DBC-6B99-5F811999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713" t="1354" r="12813" b="1645"/>
            <a:stretch/>
          </p:blipFill>
          <p:spPr>
            <a:xfrm>
              <a:off x="5419691" y="1788318"/>
              <a:ext cx="1406574" cy="29217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02AAE5-8B0B-B5AF-B143-6EA71CA0A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45" t="1500" r="49981" b="1500"/>
            <a:stretch/>
          </p:blipFill>
          <p:spPr>
            <a:xfrm>
              <a:off x="6878340" y="1788317"/>
              <a:ext cx="1406574" cy="29217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C13C1F-A3E9-3F1F-FC2E-4DFF02E9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2" t="1501" r="87064" b="1501"/>
            <a:stretch/>
          </p:blipFill>
          <p:spPr>
            <a:xfrm>
              <a:off x="8336989" y="1788317"/>
              <a:ext cx="1406574" cy="2921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2097F8-338F-7481-8613-62CA57124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58" t="1323" r="62304" b="1724"/>
            <a:stretch/>
          </p:blipFill>
          <p:spPr>
            <a:xfrm>
              <a:off x="9795638" y="1788317"/>
              <a:ext cx="1414625" cy="2921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5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[7/7]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908EA-A18E-4DD1-B9D8-F926275F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07" y="1773850"/>
            <a:ext cx="1889991" cy="1889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65818-492D-D9EF-36E1-318A83165FBB}"/>
              </a:ext>
            </a:extLst>
          </p:cNvPr>
          <p:cNvSpPr txBox="1"/>
          <p:nvPr/>
        </p:nvSpPr>
        <p:spPr>
          <a:xfrm>
            <a:off x="7511407" y="1604573"/>
            <a:ext cx="188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Skin Hair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4EFF-D80C-4515-6A09-013D7912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86" y="1783235"/>
            <a:ext cx="1889992" cy="1889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9545886" y="1604573"/>
            <a:ext cx="1889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88871-536A-A93B-9E26-6ADB36E5A049}"/>
              </a:ext>
            </a:extLst>
          </p:cNvPr>
          <p:cNvSpPr txBox="1"/>
          <p:nvPr/>
        </p:nvSpPr>
        <p:spPr>
          <a:xfrm>
            <a:off x="756122" y="1539008"/>
            <a:ext cx="6520978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Ensemble</a:t>
            </a:r>
            <a:r>
              <a:rPr lang="en-US" sz="1600" dirty="0"/>
              <a:t> approach improves the results significantly, given the same (best) model is trained on different splits of the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Useful approaches to handle </a:t>
            </a:r>
            <a:r>
              <a:rPr lang="en-US" sz="1600" b="1" dirty="0"/>
              <a:t>class imbalance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StratifiedKFold</a:t>
            </a:r>
            <a:r>
              <a:rPr lang="en-US" sz="1600" dirty="0"/>
              <a:t> (with ensemble).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Multi-class focal loss.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Augmentation.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Visual attention </a:t>
            </a:r>
            <a:r>
              <a:rPr lang="en-US" sz="1600" dirty="0"/>
              <a:t>blocks + </a:t>
            </a:r>
            <a:r>
              <a:rPr lang="en-US" sz="1600" b="1" dirty="0"/>
              <a:t>segmentation masks </a:t>
            </a:r>
            <a:r>
              <a:rPr lang="en-US" sz="1600" dirty="0"/>
              <a:t>improved slightly the results, by contributing to the training loss.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Augmenting the hair </a:t>
            </a:r>
            <a:r>
              <a:rPr lang="en-US" sz="1600" dirty="0"/>
              <a:t>slightly increased the results, making the hair challenge not focused on a specific group of images, and avoiding inpainting all the dataset.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BE98-9811-CD8B-49C7-61277CCC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36" y="2261909"/>
            <a:ext cx="2078163" cy="14083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377A27-76A2-F18E-42A3-9BF3299B68A9}"/>
              </a:ext>
            </a:extLst>
          </p:cNvPr>
          <p:cNvSpPr/>
          <p:nvPr/>
        </p:nvSpPr>
        <p:spPr>
          <a:xfrm>
            <a:off x="3581180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Crop Frame, Extract Hair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8E210-AF46-CCDE-41DB-57DC881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9" y="2261910"/>
            <a:ext cx="2059948" cy="13959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179CCD-D1B0-E7F5-669E-645DA0DDF8E6}"/>
              </a:ext>
            </a:extLst>
          </p:cNvPr>
          <p:cNvSpPr/>
          <p:nvPr/>
        </p:nvSpPr>
        <p:spPr>
          <a:xfrm>
            <a:off x="904524" y="1658179"/>
            <a:ext cx="1987077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Raw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A1D0F-33E4-55B0-1876-273F788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82" y="2254572"/>
            <a:ext cx="2059949" cy="13959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20889F-861D-A0E2-95BF-FDA06BCF7B9B}"/>
              </a:ext>
            </a:extLst>
          </p:cNvPr>
          <p:cNvSpPr/>
          <p:nvPr/>
        </p:nvSpPr>
        <p:spPr>
          <a:xfrm>
            <a:off x="6302717" y="1658178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Gaussian Filter, CLAHE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764135-A7A3-8FB9-6E2E-78D2F4350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47" y="2261909"/>
            <a:ext cx="2059950" cy="13959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4986CD-036A-2A47-113D-B06B8474ED89}"/>
              </a:ext>
            </a:extLst>
          </p:cNvPr>
          <p:cNvSpPr/>
          <p:nvPr/>
        </p:nvSpPr>
        <p:spPr>
          <a:xfrm>
            <a:off x="9060683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Mean Shift Filter (Pyramid = 4)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55F69-006C-CA6F-A9EB-6510804C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223" y="4342916"/>
            <a:ext cx="2059948" cy="139596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9E822C-9DAB-7CA1-D17F-174754FCB529}"/>
              </a:ext>
            </a:extLst>
          </p:cNvPr>
          <p:cNvSpPr/>
          <p:nvPr/>
        </p:nvSpPr>
        <p:spPr>
          <a:xfrm>
            <a:off x="9142658" y="375078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KMeans</a:t>
            </a:r>
            <a:r>
              <a:rPr lang="en-US" sz="1600" dirty="0">
                <a:solidFill>
                  <a:schemeClr val="tx1"/>
                </a:solidFill>
              </a:rPr>
              <a:t> (K=2)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FDCC1C-8363-769F-B4B6-031748283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254" y="4342916"/>
            <a:ext cx="2059948" cy="139596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D11EE0-9A11-D7E3-7FDF-78F771098D0A}"/>
              </a:ext>
            </a:extLst>
          </p:cNvPr>
          <p:cNvSpPr/>
          <p:nvPr/>
        </p:nvSpPr>
        <p:spPr>
          <a:xfrm>
            <a:off x="6384689" y="375343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Remove Circular Borders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76F231-4E27-F91F-8AA6-A8B7E3559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851" y="4342916"/>
            <a:ext cx="2059948" cy="139596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F7EF37-23D6-DE2F-44A6-1B0C182B4EBE}"/>
              </a:ext>
            </a:extLst>
          </p:cNvPr>
          <p:cNvSpPr/>
          <p:nvPr/>
        </p:nvSpPr>
        <p:spPr>
          <a:xfrm>
            <a:off x="3590287" y="3758125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Erode – Remove Lines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DEA767-D99C-6193-1D0F-EF4CC8B6A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54" y="4342916"/>
            <a:ext cx="2059948" cy="13959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D23061-3521-2F47-400C-4D1734DBB32B}"/>
              </a:ext>
            </a:extLst>
          </p:cNvPr>
          <p:cNvSpPr/>
          <p:nvPr/>
        </p:nvSpPr>
        <p:spPr>
          <a:xfrm>
            <a:off x="905187" y="3758124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Keep Largest Center Region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29015-5E87-7763-73E8-F9B227EA4F22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2891601" y="1950575"/>
            <a:ext cx="6895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66EB79-371B-B7A6-1664-F4CDE510D33B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5568258" y="1950574"/>
            <a:ext cx="73445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2661B6-6A00-0116-5EB6-A76A4FD3F5DE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8289795" y="1950574"/>
            <a:ext cx="77088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D03EB8A-9776-6D2D-6811-A797B97331EB}"/>
              </a:ext>
            </a:extLst>
          </p:cNvPr>
          <p:cNvCxnSpPr>
            <a:cxnSpLocks/>
            <a:stCxn id="20" idx="3"/>
            <a:endCxn id="25" idx="3"/>
          </p:cNvCxnSpPr>
          <p:nvPr/>
        </p:nvCxnSpPr>
        <p:spPr>
          <a:xfrm>
            <a:off x="11047761" y="1950577"/>
            <a:ext cx="81976" cy="2092607"/>
          </a:xfrm>
          <a:prstGeom prst="bentConnector3">
            <a:avLst>
              <a:gd name="adj1" fmla="val 378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34E3-F463-65AF-3D9D-FBBF11902773}"/>
              </a:ext>
            </a:extLst>
          </p:cNvPr>
          <p:cNvCxnSpPr>
            <a:stCxn id="25" idx="1"/>
            <a:endCxn id="28" idx="3"/>
          </p:cNvCxnSpPr>
          <p:nvPr/>
        </p:nvCxnSpPr>
        <p:spPr>
          <a:xfrm flipH="1">
            <a:off x="8371768" y="4043184"/>
            <a:ext cx="770890" cy="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8DC248-61A2-7809-C3BD-33CFF7FD2D6F}"/>
              </a:ext>
            </a:extLst>
          </p:cNvPr>
          <p:cNvCxnSpPr>
            <a:stCxn id="28" idx="1"/>
            <a:endCxn id="31" idx="3"/>
          </p:cNvCxnSpPr>
          <p:nvPr/>
        </p:nvCxnSpPr>
        <p:spPr>
          <a:xfrm flipH="1">
            <a:off x="5577366" y="4045834"/>
            <a:ext cx="807323" cy="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7CAA5-9812-E74F-1E66-F85A9C6DC655}"/>
              </a:ext>
            </a:extLst>
          </p:cNvPr>
          <p:cNvCxnSpPr>
            <a:stCxn id="31" idx="1"/>
            <a:endCxn id="34" idx="3"/>
          </p:cNvCxnSpPr>
          <p:nvPr/>
        </p:nvCxnSpPr>
        <p:spPr>
          <a:xfrm flipH="1" flipV="1">
            <a:off x="2892266" y="4050520"/>
            <a:ext cx="698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A46C48-63E4-2A5F-4A36-462CAB88ACAE}"/>
              </a:ext>
            </a:extLst>
          </p:cNvPr>
          <p:cNvSpPr txBox="1"/>
          <p:nvPr/>
        </p:nvSpPr>
        <p:spPr>
          <a:xfrm>
            <a:off x="3475312" y="5753465"/>
            <a:ext cx="2217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Helps removing remaining hair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EFF4D-5068-18C1-0C07-48C8F788A168}"/>
              </a:ext>
            </a:extLst>
          </p:cNvPr>
          <p:cNvSpPr txBox="1"/>
          <p:nvPr/>
        </p:nvSpPr>
        <p:spPr>
          <a:xfrm>
            <a:off x="6269716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Removes microscopic corners (if not cropped)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DA01-92C0-B3D7-86FB-85FC0324F6C1}"/>
              </a:ext>
            </a:extLst>
          </p:cNvPr>
          <p:cNvSpPr txBox="1"/>
          <p:nvPr/>
        </p:nvSpPr>
        <p:spPr>
          <a:xfrm>
            <a:off x="789550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Most of the lesions are in the center of the frame.</a:t>
            </a:r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Grad-CAM Visualization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– </a:t>
            </a:r>
            <a:r>
              <a:rPr lang="en-US" sz="3200" i="1" dirty="0"/>
              <a:t>Hair Augmentation </a:t>
            </a:r>
            <a:r>
              <a:rPr lang="en-US" sz="2400" baseline="-25000" dirty="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414A8B0-5E13-C49F-2B5B-F986639B1D2C}"/>
              </a:ext>
            </a:extLst>
          </p:cNvPr>
          <p:cNvSpPr/>
          <p:nvPr/>
        </p:nvSpPr>
        <p:spPr>
          <a:xfrm>
            <a:off x="3731628" y="4153787"/>
            <a:ext cx="1066686" cy="670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13462D-54EA-756C-604C-C93AC5B0AE25}"/>
              </a:ext>
            </a:extLst>
          </p:cNvPr>
          <p:cNvCxnSpPr>
            <a:stCxn id="8" idx="3"/>
            <a:endCxn id="2" idx="0"/>
          </p:cNvCxnSpPr>
          <p:nvPr/>
        </p:nvCxnSpPr>
        <p:spPr>
          <a:xfrm flipH="1">
            <a:off x="4264971" y="2446006"/>
            <a:ext cx="7088826" cy="1707781"/>
          </a:xfrm>
          <a:prstGeom prst="bentConnector4">
            <a:avLst>
              <a:gd name="adj1" fmla="val -3225"/>
              <a:gd name="adj2" fmla="val 862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[1/7]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[2/7]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processing!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"/>
          <a:stretch/>
        </p:blipFill>
        <p:spPr>
          <a:xfrm>
            <a:off x="1221949" y="3686847"/>
            <a:ext cx="1921328" cy="1425005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"/>
          <a:stretch/>
        </p:blipFill>
        <p:spPr>
          <a:xfrm>
            <a:off x="3221763" y="3686847"/>
            <a:ext cx="2165095" cy="14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Yan, Y., Kawahara, J., &amp; </a:t>
            </a:r>
            <a:r>
              <a:rPr lang="en-US" sz="1600" i="1" dirty="0" err="1"/>
              <a:t>Hamarneh</a:t>
            </a:r>
            <a:r>
              <a:rPr lang="en-US" sz="16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5E682-DF14-8227-CAA6-48333EB51C9A}"/>
              </a:ext>
            </a:extLst>
          </p:cNvPr>
          <p:cNvSpPr/>
          <p:nvPr/>
        </p:nvSpPr>
        <p:spPr>
          <a:xfrm>
            <a:off x="3817512" y="3526564"/>
            <a:ext cx="655345" cy="732738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770632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66506" y="5899046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96725-8B9E-71E8-F20C-5E345FA504F8}"/>
              </a:ext>
            </a:extLst>
          </p:cNvPr>
          <p:cNvSpPr/>
          <p:nvPr/>
        </p:nvSpPr>
        <p:spPr>
          <a:xfrm>
            <a:off x="6450022" y="2497440"/>
            <a:ext cx="462185" cy="4639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combine both train and valid splits, the split into k-folds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580892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423178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8857" y="4985076"/>
            <a:ext cx="2421911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086106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124110" y="3446697"/>
            <a:ext cx="718599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Majority/Weighted 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>
            <a:cxnSpLocks/>
          </p:cNvCxnSpPr>
          <p:nvPr/>
        </p:nvCxnSpPr>
        <p:spPr>
          <a:xfrm>
            <a:off x="9916212" y="3815862"/>
            <a:ext cx="20789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>
            <a:cxnSpLocks/>
          </p:cNvCxnSpPr>
          <p:nvPr/>
        </p:nvCxnSpPr>
        <p:spPr>
          <a:xfrm>
            <a:off x="9910770" y="5389520"/>
            <a:ext cx="2133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1021000" y="3446697"/>
            <a:ext cx="4887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842709" y="4587614"/>
            <a:ext cx="178292" cy="18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26CAF-9CA0-BBAA-5032-B90C57685230}"/>
              </a:ext>
            </a:extLst>
          </p:cNvPr>
          <p:cNvGrpSpPr/>
          <p:nvPr/>
        </p:nvGrpSpPr>
        <p:grpSpPr>
          <a:xfrm>
            <a:off x="6371492" y="1187384"/>
            <a:ext cx="5149247" cy="1923432"/>
            <a:chOff x="6371492" y="1187384"/>
            <a:chExt cx="5149247" cy="19234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9A512D-1ECC-2640-943E-3DBFFE632E5D}"/>
                </a:ext>
              </a:extLst>
            </p:cNvPr>
            <p:cNvGrpSpPr/>
            <p:nvPr/>
          </p:nvGrpSpPr>
          <p:grpSpPr>
            <a:xfrm>
              <a:off x="6371492" y="1190008"/>
              <a:ext cx="4982306" cy="1857992"/>
              <a:chOff x="6371492" y="1190008"/>
              <a:chExt cx="4982306" cy="18579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8C45B3A-023F-FF46-2A58-2B003B202F51}"/>
                  </a:ext>
                </a:extLst>
              </p:cNvPr>
              <p:cNvGrpSpPr/>
              <p:nvPr/>
            </p:nvGrpSpPr>
            <p:grpSpPr>
              <a:xfrm>
                <a:off x="6371492" y="1190008"/>
                <a:ext cx="4982306" cy="1857992"/>
                <a:chOff x="855768" y="1616517"/>
                <a:chExt cx="10193232" cy="384643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E3031C7-E760-E0A7-C770-DCF2B4D8D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5768" y="1974735"/>
                  <a:ext cx="5099556" cy="344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7EC84C-C3A7-926B-5AB2-EDA5698C8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7037" y="2392019"/>
                  <a:ext cx="4407126" cy="286399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6B8704-F7D7-B3A5-12FE-55FDC2A9B3E8}"/>
                    </a:ext>
                  </a:extLst>
                </p:cNvPr>
                <p:cNvSpPr txBox="1"/>
                <p:nvPr/>
              </p:nvSpPr>
              <p:spPr>
                <a:xfrm>
                  <a:off x="1839228" y="1616517"/>
                  <a:ext cx="3132637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E99A4B"/>
                      </a:solidFill>
                    </a:rPr>
                    <a:t>Base Model VGG16_BN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79AA14-CF41-8BE8-06A5-922F262EF11E}"/>
                    </a:ext>
                  </a:extLst>
                </p:cNvPr>
                <p:cNvSpPr/>
                <p:nvPr/>
              </p:nvSpPr>
              <p:spPr>
                <a:xfrm>
                  <a:off x="1195754" y="2293859"/>
                  <a:ext cx="4302369" cy="1482558"/>
                </a:xfrm>
                <a:prstGeom prst="rect">
                  <a:avLst/>
                </a:prstGeom>
                <a:solidFill>
                  <a:srgbClr val="FBE5D6">
                    <a:alpha val="30196"/>
                  </a:srgb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4E6B04F-A6FD-C237-E0F4-933C332EDA0E}"/>
                    </a:ext>
                  </a:extLst>
                </p:cNvPr>
                <p:cNvSpPr/>
                <p:nvPr/>
              </p:nvSpPr>
              <p:spPr>
                <a:xfrm>
                  <a:off x="6295310" y="2180903"/>
                  <a:ext cx="4753690" cy="3282051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0C1E74-368A-55EB-F903-F6981CDA2470}"/>
                    </a:ext>
                  </a:extLst>
                </p:cNvPr>
                <p:cNvSpPr txBox="1"/>
                <p:nvPr/>
              </p:nvSpPr>
              <p:spPr>
                <a:xfrm>
                  <a:off x="7462424" y="1639314"/>
                  <a:ext cx="2296350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B0F0"/>
                      </a:solidFill>
                    </a:rPr>
                    <a:t>Attention Blocks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E9BA3B-4988-2DFE-2DD7-0005FE7FE68A}"/>
                    </a:ext>
                  </a:extLst>
                </p:cNvPr>
                <p:cNvSpPr/>
                <p:nvPr/>
              </p:nvSpPr>
              <p:spPr>
                <a:xfrm>
                  <a:off x="3174390" y="4047924"/>
                  <a:ext cx="829041" cy="1013485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0E67115F-76F9-099E-259E-6419C34BB562}"/>
                    </a:ext>
                  </a:extLst>
                </p:cNvPr>
                <p:cNvCxnSpPr>
                  <a:stCxn id="12" idx="3"/>
                  <a:endCxn id="10" idx="1"/>
                </p:cNvCxnSpPr>
                <p:nvPr/>
              </p:nvCxnSpPr>
              <p:spPr>
                <a:xfrm flipV="1">
                  <a:off x="4003431" y="3821929"/>
                  <a:ext cx="2291879" cy="732738"/>
                </a:xfrm>
                <a:prstGeom prst="bentConnector3">
                  <a:avLst>
                    <a:gd name="adj1" fmla="val 76343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2AF3D-9A3F-E4B4-91B6-88694562F82E}"/>
                  </a:ext>
                </a:extLst>
              </p:cNvPr>
              <p:cNvSpPr/>
              <p:nvPr/>
            </p:nvSpPr>
            <p:spPr>
              <a:xfrm>
                <a:off x="7855415" y="2106120"/>
                <a:ext cx="309530" cy="404328"/>
              </a:xfrm>
              <a:prstGeom prst="rect">
                <a:avLst/>
              </a:prstGeom>
              <a:solidFill>
                <a:srgbClr val="7ABFF2">
                  <a:alpha val="20000"/>
                </a:srgbClr>
              </a:solidFill>
              <a:ln>
                <a:solidFill>
                  <a:srgbClr val="7ABF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FB8E1C-5FF0-9D0A-5617-875A3CB45A5F}"/>
                </a:ext>
              </a:extLst>
            </p:cNvPr>
            <p:cNvSpPr/>
            <p:nvPr/>
          </p:nvSpPr>
          <p:spPr>
            <a:xfrm>
              <a:off x="6378734" y="1187384"/>
              <a:ext cx="5142005" cy="1923432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4194</TotalTime>
  <Words>1494</Words>
  <Application>Microsoft Office PowerPoint</Application>
  <PresentationFormat>Widescreen</PresentationFormat>
  <Paragraphs>229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Deep Learning CAD Project Defense</vt:lpstr>
      <vt:lpstr>Outline</vt:lpstr>
      <vt:lpstr>[1/7] Augmentation &amp; Pre-processing (1/3)</vt:lpstr>
      <vt:lpstr>[1/7] Augmentation &amp; Pre-processing – Hair Augmentation (2/3)</vt:lpstr>
      <vt:lpstr>PowerPoint Presentation</vt:lpstr>
      <vt:lpstr>[2/7] Skin Lesion Segmentation (1/1) (*)</vt:lpstr>
      <vt:lpstr>[3/7] Architectures (Base) (1/3)</vt:lpstr>
      <vt:lpstr>[3/7] Architectures (Base) (2/3)</vt:lpstr>
      <vt:lpstr>[3/7] Architectures (Ensemble) (3/3)</vt:lpstr>
      <vt:lpstr>[4/7] Configurations</vt:lpstr>
      <vt:lpstr>[5/7] Results and Discussion – Challenge 1 (1/4)</vt:lpstr>
      <vt:lpstr>[5/7] Results and Discussion – Challenge 1 (2/4)</vt:lpstr>
      <vt:lpstr>[5/7] Results and Discussion – Challenge 2 (3/4)</vt:lpstr>
      <vt:lpstr>[5/7] Results and Discussion – Challenge 2 (4/4)</vt:lpstr>
      <vt:lpstr>[6/7] Grad-CAM Visualization</vt:lpstr>
      <vt:lpstr>[7/7]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206</cp:revision>
  <dcterms:created xsi:type="dcterms:W3CDTF">2024-01-01T10:38:01Z</dcterms:created>
  <dcterms:modified xsi:type="dcterms:W3CDTF">2024-01-12T22:08:21Z</dcterms:modified>
</cp:coreProperties>
</file>